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1"/>
  </p:notesMasterIdLst>
  <p:handoutMasterIdLst>
    <p:handoutMasterId r:id="rId22"/>
  </p:handoutMasterIdLst>
  <p:sldIdLst>
    <p:sldId id="256" r:id="rId2"/>
    <p:sldId id="258" r:id="rId3"/>
    <p:sldId id="257" r:id="rId4"/>
    <p:sldId id="273" r:id="rId5"/>
    <p:sldId id="274" r:id="rId6"/>
    <p:sldId id="275" r:id="rId7"/>
    <p:sldId id="276" r:id="rId8"/>
    <p:sldId id="278" r:id="rId9"/>
    <p:sldId id="277" r:id="rId10"/>
    <p:sldId id="279" r:id="rId11"/>
    <p:sldId id="280" r:id="rId12"/>
    <p:sldId id="259" r:id="rId13"/>
    <p:sldId id="261" r:id="rId14"/>
    <p:sldId id="270" r:id="rId15"/>
    <p:sldId id="269" r:id="rId16"/>
    <p:sldId id="260" r:id="rId17"/>
    <p:sldId id="264" r:id="rId18"/>
    <p:sldId id="266"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2522" autoAdjust="0"/>
  </p:normalViewPr>
  <p:slideViewPr>
    <p:cSldViewPr>
      <p:cViewPr varScale="1">
        <p:scale>
          <a:sx n="46" d="100"/>
          <a:sy n="46" d="100"/>
        </p:scale>
        <p:origin x="143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6B6B0C-F32B-40D8-A277-FDDB17D4B8CB}" type="datetimeFigureOut">
              <a:rPr lang="en-US" smtClean="0"/>
              <a:t>8/19/2015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F8C569-BCAA-47DC-8C68-4846E563FA44}" type="slidenum">
              <a:rPr lang="en-US" smtClean="0"/>
              <a:t>‹#›</a:t>
            </a:fld>
            <a:endParaRPr lang="en-US"/>
          </a:p>
        </p:txBody>
      </p:sp>
    </p:spTree>
    <p:extLst>
      <p:ext uri="{BB962C8B-B14F-4D97-AF65-F5344CB8AC3E}">
        <p14:creationId xmlns:p14="http://schemas.microsoft.com/office/powerpoint/2010/main" val="3825267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A229FB-DE56-42A7-92D8-D4E3C59CE7B3}" type="datetimeFigureOut">
              <a:rPr lang="en-US" smtClean="0"/>
              <a:t>8/19/2015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C753F-F2C2-4C69-B6E4-0D4B78FAF84A}" type="slidenum">
              <a:rPr lang="en-US" smtClean="0"/>
              <a:t>‹#›</a:t>
            </a:fld>
            <a:endParaRPr lang="en-US"/>
          </a:p>
        </p:txBody>
      </p:sp>
    </p:spTree>
    <p:extLst>
      <p:ext uri="{BB962C8B-B14F-4D97-AF65-F5344CB8AC3E}">
        <p14:creationId xmlns:p14="http://schemas.microsoft.com/office/powerpoint/2010/main" val="309759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Introductions</a:t>
            </a:r>
            <a:r>
              <a:rPr lang="en-US" i="1" baseline="0" dirty="0" smtClean="0"/>
              <a:t> – who you are? From? Grade?</a:t>
            </a:r>
          </a:p>
          <a:p>
            <a:endParaRPr lang="en-US" baseline="0" dirty="0" smtClean="0"/>
          </a:p>
          <a:p>
            <a:r>
              <a:rPr lang="en-US" baseline="0" dirty="0" smtClean="0"/>
              <a:t>What do you think cyberbullying is?</a:t>
            </a:r>
          </a:p>
          <a:p>
            <a:r>
              <a:rPr lang="en-US" baseline="0" dirty="0" smtClean="0"/>
              <a:t>What have you heard about cyberbullying?	-- Give students a chance to respond to these questions</a:t>
            </a:r>
          </a:p>
          <a:p>
            <a:r>
              <a:rPr lang="en-US" baseline="0" dirty="0" smtClean="0"/>
              <a:t>Do you think it’s a big deal?</a:t>
            </a:r>
          </a:p>
          <a:p>
            <a:r>
              <a:rPr lang="en-US" baseline="0" dirty="0" smtClean="0"/>
              <a:t>How does it compare to other types of bullying?</a:t>
            </a:r>
          </a:p>
          <a:p>
            <a:endParaRPr lang="en-US" baseline="0" dirty="0" smtClean="0"/>
          </a:p>
          <a:p>
            <a:r>
              <a:rPr lang="en-US" baseline="0" dirty="0" smtClean="0"/>
              <a:t>There will be lots of opportunities to share during the presentation, but please don’t use any names.</a:t>
            </a:r>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1</a:t>
            </a:fld>
            <a:endParaRPr lang="en-US"/>
          </a:p>
        </p:txBody>
      </p:sp>
    </p:spTree>
    <p:extLst>
      <p:ext uri="{BB962C8B-B14F-4D97-AF65-F5344CB8AC3E}">
        <p14:creationId xmlns:p14="http://schemas.microsoft.com/office/powerpoint/2010/main" val="2914013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you know what exclusion is?</a:t>
            </a:r>
          </a:p>
          <a:p>
            <a:endParaRPr lang="en-US" baseline="0" dirty="0" smtClean="0"/>
          </a:p>
          <a:p>
            <a:r>
              <a:rPr lang="en-US" baseline="0" dirty="0" smtClean="0"/>
              <a:t>Exclusion is when you leave someone out of a group for no other reason than “just because.” What would be an example of exclusion in real life?</a:t>
            </a:r>
          </a:p>
          <a:p>
            <a:endParaRPr lang="en-US" baseline="0" dirty="0" smtClean="0"/>
          </a:p>
          <a:p>
            <a:r>
              <a:rPr lang="en-US" baseline="0" dirty="0" smtClean="0"/>
              <a:t>Exclusion can happen online too. Online, it can be a </a:t>
            </a:r>
            <a:r>
              <a:rPr lang="en-US" baseline="0" dirty="0" err="1" smtClean="0"/>
              <a:t>facebook</a:t>
            </a:r>
            <a:r>
              <a:rPr lang="en-US" baseline="0" dirty="0" smtClean="0"/>
              <a:t> group or a game group. If you have a group where all you have to do is be in the 6</a:t>
            </a:r>
            <a:r>
              <a:rPr lang="en-US" baseline="30000" dirty="0" smtClean="0"/>
              <a:t>th</a:t>
            </a:r>
            <a:r>
              <a:rPr lang="en-US" baseline="0" dirty="0" smtClean="0"/>
              <a:t> grade, and it’s an invitation only group. Tom wants to be part of the group because he’s in 6</a:t>
            </a:r>
            <a:r>
              <a:rPr lang="en-US" baseline="30000" dirty="0" smtClean="0"/>
              <a:t>th</a:t>
            </a:r>
            <a:r>
              <a:rPr lang="en-US" baseline="0" dirty="0" smtClean="0"/>
              <a:t> grad, but Susie doesn’t like him, so she doesn’t allow him to be part of the group.</a:t>
            </a:r>
          </a:p>
          <a:p>
            <a:endParaRPr lang="en-US" baseline="0" dirty="0" smtClean="0"/>
          </a:p>
          <a:p>
            <a:r>
              <a:rPr lang="en-US" baseline="0" dirty="0" smtClean="0"/>
              <a:t>Another example might be if you had a fight with someone and unfriended on Facebook and you made all your other friends unfriend them too.</a:t>
            </a:r>
          </a:p>
          <a:p>
            <a:endParaRPr lang="en-US" baseline="0" dirty="0" smtClean="0"/>
          </a:p>
          <a:p>
            <a:r>
              <a:rPr lang="en-US" baseline="0" dirty="0" smtClean="0"/>
              <a:t>Have you heard of or seen other examples of exclusion happening?</a:t>
            </a:r>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10</a:t>
            </a:fld>
            <a:endParaRPr lang="en-US"/>
          </a:p>
        </p:txBody>
      </p:sp>
    </p:spTree>
    <p:extLst>
      <p:ext uri="{BB962C8B-B14F-4D97-AF65-F5344CB8AC3E}">
        <p14:creationId xmlns:p14="http://schemas.microsoft.com/office/powerpoint/2010/main" val="373180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Cyberstalking</a:t>
            </a:r>
            <a:r>
              <a:rPr lang="en-US" baseline="0" dirty="0" smtClean="0"/>
              <a:t> is very serious! It is similar to harassment where the bully is sending lots of communications that are threatening. We gave an example earlier with Amanda Todd, because the man who tricked her online ended up </a:t>
            </a:r>
            <a:r>
              <a:rPr lang="en-US" baseline="0" dirty="0" err="1" smtClean="0"/>
              <a:t>cyberstalking</a:t>
            </a:r>
            <a:r>
              <a:rPr lang="en-US" baseline="0" dirty="0" smtClean="0"/>
              <a:t> her, following her online to other places and not leaving her alone.</a:t>
            </a:r>
          </a:p>
          <a:p>
            <a:endParaRPr lang="en-US" baseline="0" dirty="0" smtClean="0"/>
          </a:p>
          <a:p>
            <a:r>
              <a:rPr lang="en-US" dirty="0" smtClean="0"/>
              <a:t>Have you ever heard of any other examples of </a:t>
            </a:r>
            <a:r>
              <a:rPr lang="en-US" dirty="0" err="1" smtClean="0"/>
              <a:t>cyberstalking</a:t>
            </a:r>
            <a:r>
              <a:rPr lang="en-US" dirty="0" smtClean="0"/>
              <a:t>?</a:t>
            </a:r>
          </a:p>
          <a:p>
            <a:endParaRPr lang="en-US" dirty="0" smtClean="0"/>
          </a:p>
          <a:p>
            <a:r>
              <a:rPr lang="en-US" dirty="0" smtClean="0"/>
              <a:t>So what makes cyberbullying different from other types of bullying?</a:t>
            </a:r>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11</a:t>
            </a:fld>
            <a:endParaRPr lang="en-US"/>
          </a:p>
        </p:txBody>
      </p:sp>
    </p:spTree>
    <p:extLst>
      <p:ext uri="{BB962C8B-B14F-4D97-AF65-F5344CB8AC3E}">
        <p14:creationId xmlns:p14="http://schemas.microsoft.com/office/powerpoint/2010/main" val="4437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cyberbullying, it can be very hurtful because the person can’t get away from it.</a:t>
            </a:r>
          </a:p>
          <a:p>
            <a:endParaRPr lang="en-US" baseline="0" dirty="0" smtClean="0"/>
          </a:p>
          <a:p>
            <a:r>
              <a:rPr lang="en-US" baseline="0" dirty="0" smtClean="0"/>
              <a:t>How many of you have cell phones?</a:t>
            </a:r>
          </a:p>
          <a:p>
            <a:r>
              <a:rPr lang="en-US" baseline="0" dirty="0" smtClean="0"/>
              <a:t>Where is your cell phone usually? 	-- always with you</a:t>
            </a:r>
          </a:p>
          <a:p>
            <a:r>
              <a:rPr lang="en-US" baseline="0" dirty="0" smtClean="0"/>
              <a:t>How many of you have a computer, laptop, tablet where you live?</a:t>
            </a:r>
          </a:p>
          <a:p>
            <a:r>
              <a:rPr lang="en-US" baseline="0" dirty="0" smtClean="0"/>
              <a:t>If you have a computer or an online game system of some kind at home, how many of you have it in your room?</a:t>
            </a:r>
          </a:p>
          <a:p>
            <a:endParaRPr lang="en-US" baseline="0" dirty="0" smtClean="0"/>
          </a:p>
          <a:p>
            <a:r>
              <a:rPr lang="en-US" baseline="0" dirty="0" smtClean="0"/>
              <a:t>Many of you are connected at home. It’s just how the world is now. In regular bullying, you can still go home, go to your room, and feel safe. You can get away from it. But with cyberbullying, you still have your phone, computer, game system, or whatever, it can happen anywhere you are. It seems like there’s no escape from it.</a:t>
            </a:r>
          </a:p>
        </p:txBody>
      </p:sp>
      <p:sp>
        <p:nvSpPr>
          <p:cNvPr id="4" name="Slide Number Placeholder 3"/>
          <p:cNvSpPr>
            <a:spLocks noGrp="1"/>
          </p:cNvSpPr>
          <p:nvPr>
            <p:ph type="sldNum" sz="quarter" idx="10"/>
          </p:nvPr>
        </p:nvSpPr>
        <p:spPr/>
        <p:txBody>
          <a:bodyPr/>
          <a:lstStyle/>
          <a:p>
            <a:fld id="{591C753F-F2C2-4C69-B6E4-0D4B78FAF84A}" type="slidenum">
              <a:rPr lang="en-US" smtClean="0"/>
              <a:t>12</a:t>
            </a:fld>
            <a:endParaRPr lang="en-US"/>
          </a:p>
        </p:txBody>
      </p:sp>
    </p:spTree>
    <p:extLst>
      <p:ext uri="{BB962C8B-B14F-4D97-AF65-F5344CB8AC3E}">
        <p14:creationId xmlns:p14="http://schemas.microsoft.com/office/powerpoint/2010/main" val="324546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four steps to go through whether you are the target</a:t>
            </a:r>
            <a:r>
              <a:rPr lang="en-US" baseline="0" dirty="0" smtClean="0"/>
              <a:t> or the bystander. You can be an ally!</a:t>
            </a:r>
            <a:endParaRPr lang="en-US" dirty="0" smtClean="0"/>
          </a:p>
          <a:p>
            <a:endParaRPr lang="en-US" dirty="0" smtClean="0"/>
          </a:p>
          <a:p>
            <a:r>
              <a:rPr lang="en-US" dirty="0" smtClean="0"/>
              <a:t>The first step is to recognize. If you receive a communication that crosses</a:t>
            </a:r>
            <a:r>
              <a:rPr lang="en-US" baseline="0" dirty="0" smtClean="0"/>
              <a:t> the line and feels like bullying, you need to recognize that you or someone else is being cyberbullied.</a:t>
            </a:r>
          </a:p>
          <a:p>
            <a:endParaRPr lang="en-US" baseline="0" dirty="0" smtClean="0"/>
          </a:p>
          <a:p>
            <a:r>
              <a:rPr lang="en-US" dirty="0" smtClean="0"/>
              <a:t>Refuse</a:t>
            </a:r>
            <a:r>
              <a:rPr lang="en-US" baseline="0" dirty="0" smtClean="0"/>
              <a:t> to take the messages personally.  Refuse to allow the bullying messages to hurt you or someone else by ignoring the messages, but not the problem.</a:t>
            </a:r>
          </a:p>
          <a:p>
            <a:endParaRPr lang="en-US" baseline="0" dirty="0" smtClean="0"/>
          </a:p>
          <a:p>
            <a:r>
              <a:rPr lang="en-US" baseline="0" dirty="0" smtClean="0"/>
              <a:t>Don’t delete messages. Record the messages – save texts or e-mails, take screen shots (F5) of conversations or other communications. That way you have evidence of what has happened and you can show a pattern of bullying.</a:t>
            </a:r>
          </a:p>
          <a:p>
            <a:endParaRPr lang="en-US" baseline="0" dirty="0" smtClean="0"/>
          </a:p>
          <a:p>
            <a:r>
              <a:rPr lang="en-US" dirty="0" smtClean="0"/>
              <a:t>Take</a:t>
            </a:r>
            <a:r>
              <a:rPr lang="en-US" baseline="0" dirty="0" smtClean="0"/>
              <a:t> action by reporting acts of cyberbullying. Many social media services (Xbox Live, Facebook, etc.) have ways to report cyberbullying. You should also tell one or more trusted adults so they can help. </a:t>
            </a:r>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13</a:t>
            </a:fld>
            <a:endParaRPr lang="en-US"/>
          </a:p>
        </p:txBody>
      </p:sp>
    </p:spTree>
    <p:extLst>
      <p:ext uri="{BB962C8B-B14F-4D97-AF65-F5344CB8AC3E}">
        <p14:creationId xmlns:p14="http://schemas.microsoft.com/office/powerpoint/2010/main" val="154073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people believe that</a:t>
            </a:r>
            <a:r>
              <a:rPr lang="en-US" baseline="0" dirty="0" smtClean="0"/>
              <a:t> they are anonymous online. Even if someone create a false profile for themselves, there are ways to track cyberbullying back to its source. </a:t>
            </a:r>
          </a:p>
          <a:p>
            <a:endParaRPr lang="en-US" baseline="0" dirty="0" smtClean="0"/>
          </a:p>
          <a:p>
            <a:r>
              <a:rPr lang="en-US" baseline="0" dirty="0" smtClean="0"/>
              <a:t>More importantly, disagreements online can become a part of our daily lives when we are face-to-face with people, and there can be real consequences for cyberbullying.</a:t>
            </a:r>
          </a:p>
          <a:p>
            <a:endParaRPr lang="en-US" baseline="0" dirty="0" smtClean="0"/>
          </a:p>
          <a:p>
            <a:r>
              <a:rPr lang="en-US" baseline="0" dirty="0" smtClean="0"/>
              <a:t>So don’t post angry. You may have heard the phrase “Think before you speak.” It’s the same with posting online. Take a few minutes or a few hours to think through some of these questions, because in many kinds of social media it’s not just the person you are writing to who may see it. Their friends and family may also see it and it’s important to be sure you are comfortable with anyone and everyone reading anything you post.</a:t>
            </a:r>
          </a:p>
          <a:p>
            <a:endParaRPr lang="en-US" baseline="0" dirty="0" smtClean="0"/>
          </a:p>
          <a:p>
            <a:pPr marL="171450" indent="-171450">
              <a:buFont typeface="Arial" panose="020B0604020202020204" pitchFamily="34" charset="0"/>
              <a:buChar char="•"/>
            </a:pPr>
            <a:r>
              <a:rPr lang="en-US" baseline="0" dirty="0" smtClean="0"/>
              <a:t>Think about who else may have access to reading your message after you post it. Would you want your friends to see you like this? Would you want your parents to see it? Would you want your friends’ parents to see it? If you can answer “No” to any of these questions, don’t post it.</a:t>
            </a:r>
          </a:p>
          <a:p>
            <a:pPr marL="171450" indent="-171450">
              <a:buFont typeface="Arial" panose="020B0604020202020204" pitchFamily="34" charset="0"/>
              <a:buChar char="•"/>
            </a:pPr>
            <a:r>
              <a:rPr lang="en-US" dirty="0" smtClean="0"/>
              <a:t>Do you know what sarcasm is? </a:t>
            </a:r>
            <a:r>
              <a:rPr lang="en-US" i="0" dirty="0" smtClean="0"/>
              <a:t>Sarcasm</a:t>
            </a:r>
            <a:r>
              <a:rPr lang="en-US" i="0" baseline="0" dirty="0" smtClean="0"/>
              <a:t> is when you say one thing and mean another. An example might be if someone trips and you say, “Smooth move.” It’s not smooth when you trip, is it? </a:t>
            </a:r>
            <a:r>
              <a:rPr lang="en-US" dirty="0" smtClean="0"/>
              <a:t>Sarcasm</a:t>
            </a:r>
            <a:r>
              <a:rPr lang="en-US" baseline="0" dirty="0" smtClean="0"/>
              <a:t> is hard to understand in text, so think about how someone who doesn’t know you well might read it or misinterpret 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Believing</a:t>
            </a:r>
            <a:r>
              <a:rPr lang="en-US" baseline="0" dirty="0" smtClean="0"/>
              <a:t> they are anonymous can give cyberbullies false courage and think they won’t get caught. So remember… i</a:t>
            </a:r>
            <a:r>
              <a:rPr lang="en-US" dirty="0" smtClean="0"/>
              <a:t>f you wouldn’t say it to a person’s face, don’t say it online.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Before we go on to the next slide, why do</a:t>
            </a:r>
            <a:r>
              <a:rPr lang="en-US" baseline="0" dirty="0" smtClean="0"/>
              <a:t> you think kids cyberbully?</a:t>
            </a:r>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14</a:t>
            </a:fld>
            <a:endParaRPr lang="en-US"/>
          </a:p>
        </p:txBody>
      </p:sp>
    </p:spTree>
    <p:extLst>
      <p:ext uri="{BB962C8B-B14F-4D97-AF65-F5344CB8AC3E}">
        <p14:creationId xmlns:p14="http://schemas.microsoft.com/office/powerpoint/2010/main" val="2790009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mentioned quite a few of these. </a:t>
            </a:r>
          </a:p>
          <a:p>
            <a:endParaRPr lang="en-US" dirty="0" smtClean="0"/>
          </a:p>
          <a:p>
            <a:r>
              <a:rPr lang="en-US" i="1" dirty="0" smtClean="0"/>
              <a:t>Read</a:t>
            </a:r>
            <a:r>
              <a:rPr lang="en-US" i="1" baseline="0" dirty="0" smtClean="0"/>
              <a:t> through any the students didn’t mention.</a:t>
            </a:r>
          </a:p>
          <a:p>
            <a:endParaRPr lang="en-US" baseline="0" dirty="0" smtClean="0"/>
          </a:p>
          <a:p>
            <a:r>
              <a:rPr lang="en-US" dirty="0" smtClean="0"/>
              <a:t>No matter why they do it, cyberbullie</a:t>
            </a:r>
            <a:r>
              <a:rPr lang="en-US" baseline="0" dirty="0" smtClean="0"/>
              <a:t>s can still get in trouble for doing it.</a:t>
            </a:r>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15</a:t>
            </a:fld>
            <a:endParaRPr lang="en-US"/>
          </a:p>
        </p:txBody>
      </p:sp>
    </p:spTree>
    <p:extLst>
      <p:ext uri="{BB962C8B-B14F-4D97-AF65-F5344CB8AC3E}">
        <p14:creationId xmlns:p14="http://schemas.microsoft.com/office/powerpoint/2010/main" val="214056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 a little about how many people can automatically see what you post. Now we’re going to talk about how messages can spread.</a:t>
            </a:r>
          </a:p>
          <a:p>
            <a:endParaRPr lang="en-US" dirty="0" smtClean="0"/>
          </a:p>
          <a:p>
            <a:r>
              <a:rPr lang="en-US" dirty="0" smtClean="0"/>
              <a:t>We’re going to a quick little demonstration about how rumors can spread on the Internet. </a:t>
            </a:r>
            <a:r>
              <a:rPr lang="en-US" i="1" dirty="0" smtClean="0"/>
              <a:t>Hold up the pitcher of Kool-Aid</a:t>
            </a:r>
            <a:r>
              <a:rPr lang="en-US" i="1" baseline="0" dirty="0" smtClean="0"/>
              <a:t> powder</a:t>
            </a:r>
            <a:r>
              <a:rPr lang="en-US" i="1" dirty="0" smtClean="0"/>
              <a:t>. </a:t>
            </a:r>
            <a:r>
              <a:rPr lang="en-US" dirty="0" smtClean="0"/>
              <a:t>Does anyone know what this is? </a:t>
            </a:r>
            <a:r>
              <a:rPr lang="en-US" i="1" dirty="0" smtClean="0"/>
              <a:t>Wait</a:t>
            </a:r>
            <a:r>
              <a:rPr lang="en-US" i="1" baseline="0" dirty="0" smtClean="0"/>
              <a:t> for responses. </a:t>
            </a:r>
            <a:r>
              <a:rPr lang="en-US" baseline="0" dirty="0" smtClean="0"/>
              <a:t>No, this is the truth, and the truth is that Reginald and I had pizza last night. It was because we had just come back from seeing a game at the school. </a:t>
            </a:r>
            <a:r>
              <a:rPr lang="en-US" dirty="0" smtClean="0"/>
              <a:t>While we were out having pizza,</a:t>
            </a:r>
            <a:r>
              <a:rPr lang="en-US" baseline="0" dirty="0" smtClean="0"/>
              <a:t> Susie saw us eating and sitting at the same table. And that’s the truth!</a:t>
            </a:r>
          </a:p>
          <a:p>
            <a:endParaRPr lang="en-US" baseline="0" dirty="0" smtClean="0"/>
          </a:p>
          <a:p>
            <a:r>
              <a:rPr lang="en-US" i="1" baseline="0" dirty="0" smtClean="0"/>
              <a:t>Show students the clear water. </a:t>
            </a:r>
            <a:r>
              <a:rPr lang="en-US" baseline="0" dirty="0" smtClean="0"/>
              <a:t>Does anyone know what this is? </a:t>
            </a:r>
            <a:r>
              <a:rPr lang="en-US" i="1" baseline="0" dirty="0" smtClean="0"/>
              <a:t>Wait for responses. </a:t>
            </a:r>
            <a:r>
              <a:rPr lang="en-US" baseline="0" dirty="0" smtClean="0"/>
              <a:t>No, this is rumor. A couple days later, Susie asked Reginald out to the spring dance. He said “Thank you, but no. I already have a date.” She felt hurt and jealous. Then she remembered she saw Reginald and I out at the restaurant the other night, so she goes on Facebook and posts, “Wanted to go to the dance with Reginald. Too bad he has all the time in the world for [Speaker] and none for me.” </a:t>
            </a:r>
          </a:p>
          <a:p>
            <a:endParaRPr lang="en-US" baseline="0" dirty="0" smtClean="0"/>
          </a:p>
          <a:p>
            <a:r>
              <a:rPr lang="en-US" i="1" baseline="0" dirty="0" smtClean="0"/>
              <a:t>Slowly and at an angle, pour water over powder, so it doesn’t mix together yet. Show it around the room</a:t>
            </a:r>
            <a:r>
              <a:rPr lang="en-US" baseline="0" dirty="0" smtClean="0"/>
              <a:t>. This is now Susie’s rumor on the Internet. Can you still see the separation between the truth and the rumor? </a:t>
            </a:r>
            <a:r>
              <a:rPr lang="en-US" i="1" baseline="0" dirty="0" smtClean="0"/>
              <a:t>Listen for responses. </a:t>
            </a:r>
            <a:r>
              <a:rPr lang="en-US" baseline="0" dirty="0" smtClean="0"/>
              <a:t>Can you separate the truth from the rumor at this point? </a:t>
            </a:r>
            <a:r>
              <a:rPr lang="en-US" i="1" baseline="0" dirty="0" smtClean="0"/>
              <a:t>Listen for responses. </a:t>
            </a:r>
            <a:r>
              <a:rPr lang="en-US" i="0" baseline="0" dirty="0" smtClean="0"/>
              <a:t>The truth would be hard to separate from the rumor, but it would be hard. </a:t>
            </a:r>
          </a:p>
          <a:p>
            <a:endParaRPr lang="en-US" i="0" baseline="0" dirty="0" smtClean="0"/>
          </a:p>
          <a:p>
            <a:r>
              <a:rPr lang="en-US" i="0" baseline="0" dirty="0" smtClean="0"/>
              <a:t>Now the rumor is on Facebook, and people are starting to read the comments. They start adding to the rumor. The rumor starts growing and spreading. It gets harder and harder to separate the truth from the rumor. </a:t>
            </a:r>
            <a:r>
              <a:rPr lang="en-US" i="1" baseline="0" dirty="0" smtClean="0"/>
              <a:t>Start stirring the contents of the pitcher together</a:t>
            </a:r>
            <a:r>
              <a:rPr lang="en-US" i="0" baseline="0" dirty="0" smtClean="0"/>
              <a:t>. </a:t>
            </a:r>
          </a:p>
          <a:p>
            <a:endParaRPr lang="en-US" i="0" baseline="0" dirty="0" smtClean="0"/>
          </a:p>
          <a:p>
            <a:r>
              <a:rPr lang="en-US" i="0" baseline="0" dirty="0" smtClean="0"/>
              <a:t>Can you see anymore where the truth ends and the rumor starts? </a:t>
            </a:r>
            <a:r>
              <a:rPr lang="en-US" i="1" baseline="0" dirty="0" smtClean="0"/>
              <a:t>Listen for responses</a:t>
            </a:r>
            <a:r>
              <a:rPr lang="en-US" i="0" baseline="0" dirty="0" smtClean="0"/>
              <a:t>. Do you think you could separate the truth from the lie anymore? </a:t>
            </a:r>
            <a:r>
              <a:rPr lang="en-US" i="1" baseline="0" dirty="0" smtClean="0"/>
              <a:t>Listen for responses</a:t>
            </a:r>
            <a:r>
              <a:rPr lang="en-US" i="0" baseline="0" dirty="0" smtClean="0"/>
              <a:t>. If a student says “Yes if you waited a really long time, it would dry out and leave just the rumor,” say, Yes, you could, but it would take a really long time and the truth would still never look the same.</a:t>
            </a:r>
          </a:p>
          <a:p>
            <a:endParaRPr lang="en-US" i="0" baseline="0" dirty="0" smtClean="0"/>
          </a:p>
          <a:p>
            <a:r>
              <a:rPr lang="en-US" i="0" baseline="0" dirty="0" smtClean="0"/>
              <a:t>From our one small truth (the powder) we’ve created this big pitcher of rumor. </a:t>
            </a:r>
            <a:r>
              <a:rPr lang="en-US" i="1" baseline="0" dirty="0" smtClean="0"/>
              <a:t>Start pouring Kool-Aid into </a:t>
            </a:r>
            <a:r>
              <a:rPr lang="en-US" i="1" baseline="0" dirty="0" err="1" smtClean="0"/>
              <a:t>dixie</a:t>
            </a:r>
            <a:r>
              <a:rPr lang="en-US" i="1" baseline="0" dirty="0" smtClean="0"/>
              <a:t> cups and have the other teen leaders hand them out to the class</a:t>
            </a:r>
            <a:r>
              <a:rPr lang="en-US" i="0" baseline="0" dirty="0" smtClean="0"/>
              <a:t>. So these friends shared the rumor both online and offline, and now all of you also have a little piece of the rumor, not the whole story. Now that it’s been passed around, we can never get it back under control.</a:t>
            </a:r>
          </a:p>
        </p:txBody>
      </p:sp>
      <p:sp>
        <p:nvSpPr>
          <p:cNvPr id="4" name="Slide Number Placeholder 3"/>
          <p:cNvSpPr>
            <a:spLocks noGrp="1"/>
          </p:cNvSpPr>
          <p:nvPr>
            <p:ph type="sldNum" sz="quarter" idx="10"/>
          </p:nvPr>
        </p:nvSpPr>
        <p:spPr/>
        <p:txBody>
          <a:bodyPr/>
          <a:lstStyle/>
          <a:p>
            <a:fld id="{591C753F-F2C2-4C69-B6E4-0D4B78FAF84A}" type="slidenum">
              <a:rPr lang="en-US" smtClean="0"/>
              <a:t>16</a:t>
            </a:fld>
            <a:endParaRPr lang="en-US"/>
          </a:p>
        </p:txBody>
      </p:sp>
    </p:spTree>
    <p:extLst>
      <p:ext uri="{BB962C8B-B14F-4D97-AF65-F5344CB8AC3E}">
        <p14:creationId xmlns:p14="http://schemas.microsoft.com/office/powerpoint/2010/main" val="3419062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Go</a:t>
            </a:r>
            <a:r>
              <a:rPr lang="en-US" i="1" baseline="0" dirty="0" smtClean="0"/>
              <a:t> through the four R’s with the students:</a:t>
            </a:r>
          </a:p>
          <a:p>
            <a:endParaRPr lang="en-US" baseline="0" dirty="0" smtClean="0"/>
          </a:p>
          <a:p>
            <a:r>
              <a:rPr lang="en-US" baseline="0" dirty="0" smtClean="0"/>
              <a:t>Recognize</a:t>
            </a:r>
          </a:p>
          <a:p>
            <a:endParaRPr lang="en-US" baseline="0" dirty="0" smtClean="0"/>
          </a:p>
          <a:p>
            <a:r>
              <a:rPr lang="en-US" baseline="0" dirty="0" smtClean="0"/>
              <a:t>Refuse</a:t>
            </a:r>
          </a:p>
          <a:p>
            <a:endParaRPr lang="en-US" baseline="0" dirty="0" smtClean="0"/>
          </a:p>
          <a:p>
            <a:r>
              <a:rPr lang="en-US" baseline="0" dirty="0" smtClean="0"/>
              <a:t>Record</a:t>
            </a:r>
          </a:p>
          <a:p>
            <a:endParaRPr lang="en-US" baseline="0" dirty="0" smtClean="0"/>
          </a:p>
          <a:p>
            <a:r>
              <a:rPr lang="en-US" baseline="0" dirty="0" smtClean="0"/>
              <a:t>Report</a:t>
            </a:r>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17</a:t>
            </a:fld>
            <a:endParaRPr lang="en-US"/>
          </a:p>
        </p:txBody>
      </p:sp>
    </p:spTree>
    <p:extLst>
      <p:ext uri="{BB962C8B-B14F-4D97-AF65-F5344CB8AC3E}">
        <p14:creationId xmlns:p14="http://schemas.microsoft.com/office/powerpoint/2010/main" val="3508456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Go</a:t>
            </a:r>
            <a:r>
              <a:rPr lang="en-US" i="1" baseline="0" dirty="0" smtClean="0"/>
              <a:t> through the four R’s with the students:</a:t>
            </a:r>
          </a:p>
          <a:p>
            <a:endParaRPr lang="en-US" baseline="0" dirty="0" smtClean="0"/>
          </a:p>
          <a:p>
            <a:r>
              <a:rPr lang="en-US" baseline="0" dirty="0" smtClean="0"/>
              <a:t>Recognize</a:t>
            </a:r>
          </a:p>
          <a:p>
            <a:endParaRPr lang="en-US" baseline="0" dirty="0" smtClean="0"/>
          </a:p>
          <a:p>
            <a:r>
              <a:rPr lang="en-US" baseline="0" dirty="0" smtClean="0"/>
              <a:t>Refuse</a:t>
            </a:r>
          </a:p>
          <a:p>
            <a:endParaRPr lang="en-US" baseline="0" dirty="0" smtClean="0"/>
          </a:p>
          <a:p>
            <a:r>
              <a:rPr lang="en-US" baseline="0" dirty="0" smtClean="0"/>
              <a:t>Record</a:t>
            </a:r>
          </a:p>
          <a:p>
            <a:endParaRPr lang="en-US" baseline="0" dirty="0" smtClean="0"/>
          </a:p>
          <a:p>
            <a:r>
              <a:rPr lang="en-US" baseline="0" dirty="0" smtClean="0"/>
              <a:t>Report</a:t>
            </a:r>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18</a:t>
            </a:fld>
            <a:endParaRPr lang="en-US"/>
          </a:p>
        </p:txBody>
      </p:sp>
    </p:spTree>
    <p:extLst>
      <p:ext uri="{BB962C8B-B14F-4D97-AF65-F5344CB8AC3E}">
        <p14:creationId xmlns:p14="http://schemas.microsoft.com/office/powerpoint/2010/main" val="800149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1C753F-F2C2-4C69-B6E4-0D4B78FAF84A}" type="slidenum">
              <a:rPr lang="en-US" smtClean="0"/>
              <a:t>19</a:t>
            </a:fld>
            <a:endParaRPr lang="en-US"/>
          </a:p>
        </p:txBody>
      </p:sp>
    </p:spTree>
    <p:extLst>
      <p:ext uri="{BB962C8B-B14F-4D97-AF65-F5344CB8AC3E}">
        <p14:creationId xmlns:p14="http://schemas.microsoft.com/office/powerpoint/2010/main" val="120089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the slide aloud.</a:t>
            </a:r>
          </a:p>
          <a:p>
            <a:endParaRPr lang="en-US" dirty="0" smtClean="0"/>
          </a:p>
          <a:p>
            <a:r>
              <a:rPr lang="en-US" dirty="0" smtClean="0"/>
              <a:t>An example</a:t>
            </a:r>
            <a:r>
              <a:rPr lang="en-US" baseline="0" dirty="0" smtClean="0"/>
              <a:t> of a picture is someone took a picture of you when you spilled a pop. It looked like you peed your pants and they posted it online.</a:t>
            </a:r>
          </a:p>
          <a:p>
            <a:endParaRPr lang="en-US" baseline="0" dirty="0" smtClean="0"/>
          </a:p>
          <a:p>
            <a:r>
              <a:rPr lang="en-US" baseline="0" dirty="0" smtClean="0"/>
              <a:t>Another example is that someone sends text messages that say the person is “dumb” or “a slut” or “you’re </a:t>
            </a:r>
            <a:r>
              <a:rPr lang="en-US" baseline="0" dirty="0" err="1" smtClean="0"/>
              <a:t>gonna</a:t>
            </a:r>
            <a:r>
              <a:rPr lang="en-US" baseline="0" dirty="0" smtClean="0"/>
              <a:t> die.”</a:t>
            </a:r>
          </a:p>
          <a:p>
            <a:endParaRPr lang="en-US" baseline="0" dirty="0" smtClean="0"/>
          </a:p>
          <a:p>
            <a:r>
              <a:rPr lang="en-US" baseline="0" dirty="0" smtClean="0"/>
              <a:t>Does anyone here play Xbox live or other online games? What kinds of things do you hear people say when you’re in those games? </a:t>
            </a:r>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2</a:t>
            </a:fld>
            <a:endParaRPr lang="en-US"/>
          </a:p>
        </p:txBody>
      </p:sp>
    </p:spTree>
    <p:extLst>
      <p:ext uri="{BB962C8B-B14F-4D97-AF65-F5344CB8AC3E}">
        <p14:creationId xmlns:p14="http://schemas.microsoft.com/office/powerpoint/2010/main" val="198777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this slide out</a:t>
            </a:r>
            <a:r>
              <a:rPr lang="en-US" i="1" baseline="0" dirty="0" smtClean="0"/>
              <a:t> loud to reinforce these points.</a:t>
            </a:r>
          </a:p>
          <a:p>
            <a:endParaRPr lang="en-US" i="1" baseline="0" dirty="0" smtClean="0"/>
          </a:p>
          <a:p>
            <a:r>
              <a:rPr lang="en-US" i="0" baseline="0" dirty="0" smtClean="0"/>
              <a:t>Do you have any questions about what any of these mean?</a:t>
            </a:r>
            <a:endParaRPr lang="en-US" i="0" dirty="0"/>
          </a:p>
        </p:txBody>
      </p:sp>
      <p:sp>
        <p:nvSpPr>
          <p:cNvPr id="4" name="Slide Number Placeholder 3"/>
          <p:cNvSpPr>
            <a:spLocks noGrp="1"/>
          </p:cNvSpPr>
          <p:nvPr>
            <p:ph type="sldNum" sz="quarter" idx="10"/>
          </p:nvPr>
        </p:nvSpPr>
        <p:spPr/>
        <p:txBody>
          <a:bodyPr/>
          <a:lstStyle/>
          <a:p>
            <a:fld id="{591C753F-F2C2-4C69-B6E4-0D4B78FAF84A}" type="slidenum">
              <a:rPr lang="en-US" smtClean="0"/>
              <a:t>3</a:t>
            </a:fld>
            <a:endParaRPr lang="en-US"/>
          </a:p>
        </p:txBody>
      </p:sp>
    </p:spTree>
    <p:extLst>
      <p:ext uri="{BB962C8B-B14F-4D97-AF65-F5344CB8AC3E}">
        <p14:creationId xmlns:p14="http://schemas.microsoft.com/office/powerpoint/2010/main" val="419847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Flaming</a:t>
            </a:r>
            <a:r>
              <a:rPr lang="en-US" baseline="0" dirty="0" smtClean="0"/>
              <a:t> is common when people comment on Facebook statuses that start fights. Sometimes fights start in “real life” and then carry over into the online world. </a:t>
            </a:r>
          </a:p>
          <a:p>
            <a:endParaRPr lang="en-US" baseline="0" dirty="0" smtClean="0"/>
          </a:p>
          <a:p>
            <a:r>
              <a:rPr lang="en-US" baseline="0" dirty="0" smtClean="0"/>
              <a:t>Has anyone seen flaming online?</a:t>
            </a:r>
          </a:p>
          <a:p>
            <a:r>
              <a:rPr lang="en-US" baseline="0" dirty="0" smtClean="0"/>
              <a:t>Has anyone sent a message or posted anything online when they were really angry?</a:t>
            </a:r>
          </a:p>
          <a:p>
            <a:r>
              <a:rPr lang="en-US" baseline="0" dirty="0" smtClean="0"/>
              <a:t>	</a:t>
            </a:r>
            <a:r>
              <a:rPr lang="en-US" i="1" baseline="0" dirty="0" smtClean="0"/>
              <a:t>If yes, and if they’re comfortable sharing, ask… </a:t>
            </a:r>
            <a:r>
              <a:rPr lang="en-US" baseline="0" dirty="0" smtClean="0"/>
              <a:t>Did it resolve the situation?</a:t>
            </a:r>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4</a:t>
            </a:fld>
            <a:endParaRPr lang="en-US"/>
          </a:p>
        </p:txBody>
      </p:sp>
    </p:spTree>
    <p:extLst>
      <p:ext uri="{BB962C8B-B14F-4D97-AF65-F5344CB8AC3E}">
        <p14:creationId xmlns:p14="http://schemas.microsoft.com/office/powerpoint/2010/main" val="150630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Harassment is day to day, constantly</a:t>
            </a:r>
            <a:r>
              <a:rPr lang="en-US" baseline="0" dirty="0" smtClean="0"/>
              <a:t> putting a person down, posting embarrassing pictures or videos, sending mean texts again and again even after they’ve asked you to stop.</a:t>
            </a:r>
          </a:p>
          <a:p>
            <a:endParaRPr lang="en-US" baseline="0" dirty="0" smtClean="0"/>
          </a:p>
          <a:p>
            <a:r>
              <a:rPr lang="en-US" baseline="0" dirty="0" smtClean="0"/>
              <a:t>Do you know anyone who gets called “stupid” in the hall every day?</a:t>
            </a:r>
          </a:p>
          <a:p>
            <a:r>
              <a:rPr lang="en-US" baseline="0" dirty="0" smtClean="0"/>
              <a:t>This is like that, but online and the person can’t get away from it. Sometimes it’s even more cruel than what happens in person.</a:t>
            </a:r>
          </a:p>
          <a:p>
            <a:endParaRPr lang="en-US" baseline="0" dirty="0" smtClean="0"/>
          </a:p>
          <a:p>
            <a:r>
              <a:rPr lang="en-US" baseline="0" dirty="0" smtClean="0"/>
              <a:t>Do you know of any other examples of harassment? Things you heard about or seen…</a:t>
            </a:r>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5</a:t>
            </a:fld>
            <a:endParaRPr lang="en-US"/>
          </a:p>
        </p:txBody>
      </p:sp>
    </p:spTree>
    <p:extLst>
      <p:ext uri="{BB962C8B-B14F-4D97-AF65-F5344CB8AC3E}">
        <p14:creationId xmlns:p14="http://schemas.microsoft.com/office/powerpoint/2010/main" val="307269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Denigration</a:t>
            </a:r>
            <a:r>
              <a:rPr lang="en-US" baseline="0" dirty="0" smtClean="0"/>
              <a:t> is a fancy word for gossip or rumors. An example might be if two friends had a fight. One of the friends might start texting their friends that they heard that the other friend is pregnant. The rumor begins to spread through social media and texting and into the real world conversations and snowballs. The person the rumor is about may not even know about it until someone finally confronts them.</a:t>
            </a:r>
          </a:p>
          <a:p>
            <a:endParaRPr lang="en-US" baseline="0" dirty="0" smtClean="0"/>
          </a:p>
          <a:p>
            <a:r>
              <a:rPr lang="en-US" baseline="0" dirty="0" smtClean="0"/>
              <a:t>Does anyone have any examples of when a rumor was spread about them or someone else?</a:t>
            </a:r>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6</a:t>
            </a:fld>
            <a:endParaRPr lang="en-US"/>
          </a:p>
        </p:txBody>
      </p:sp>
    </p:spTree>
    <p:extLst>
      <p:ext uri="{BB962C8B-B14F-4D97-AF65-F5344CB8AC3E}">
        <p14:creationId xmlns:p14="http://schemas.microsoft.com/office/powerpoint/2010/main" val="12017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Impersonation is when someone</a:t>
            </a:r>
            <a:r>
              <a:rPr lang="en-US" baseline="0" dirty="0" smtClean="0"/>
              <a:t> pretends to be a person they’re not to trick another person online. It might be to get secrets from them or personal information or to get them to do something they might not otherwise do. Or it might be to play a trick or cruel prank.</a:t>
            </a:r>
          </a:p>
          <a:p>
            <a:endParaRPr lang="en-US" baseline="0" dirty="0" smtClean="0"/>
          </a:p>
          <a:p>
            <a:r>
              <a:rPr lang="en-US" baseline="0" dirty="0" smtClean="0"/>
              <a:t>An example might be a group of friends that don’t like Susie. They know that Tom and they create a fake profile for Tom and start messaging and texting Susie to make her think he likes her.</a:t>
            </a:r>
          </a:p>
          <a:p>
            <a:endParaRPr lang="en-US" baseline="0" dirty="0" smtClean="0"/>
          </a:p>
          <a:p>
            <a:r>
              <a:rPr lang="en-US" baseline="0" dirty="0" smtClean="0"/>
              <a:t>Another example might be if that same group of friends who didn’t like Susie created a fake profile for her. They put out negative messages and picked fights with others pretending to be her so that other people get angry at Susie.  </a:t>
            </a:r>
          </a:p>
          <a:p>
            <a:endParaRPr lang="en-US" baseline="0" dirty="0" smtClean="0"/>
          </a:p>
          <a:p>
            <a:r>
              <a:rPr lang="en-US" baseline="0" dirty="0" smtClean="0"/>
              <a:t>Susie may not know about either situation until she is confronted in the real world. </a:t>
            </a:r>
          </a:p>
          <a:p>
            <a:endParaRPr lang="en-US" baseline="0" dirty="0" smtClean="0"/>
          </a:p>
          <a:p>
            <a:r>
              <a:rPr lang="en-US" dirty="0" smtClean="0"/>
              <a:t>Have you ever</a:t>
            </a:r>
            <a:r>
              <a:rPr lang="en-US" baseline="0" dirty="0" smtClean="0"/>
              <a:t> had any experience with or heard of any examples of impersonation?</a:t>
            </a:r>
          </a:p>
          <a:p>
            <a:r>
              <a:rPr lang="en-US" baseline="0" dirty="0" smtClean="0"/>
              <a:t>How did it make you feel? Or how do you think it made the target of the impersonation feel?</a:t>
            </a:r>
          </a:p>
          <a:p>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7</a:t>
            </a:fld>
            <a:endParaRPr lang="en-US"/>
          </a:p>
        </p:txBody>
      </p:sp>
    </p:spTree>
    <p:extLst>
      <p:ext uri="{BB962C8B-B14F-4D97-AF65-F5344CB8AC3E}">
        <p14:creationId xmlns:p14="http://schemas.microsoft.com/office/powerpoint/2010/main" val="2269856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Outing is when you share information</a:t>
            </a:r>
            <a:r>
              <a:rPr lang="en-US" baseline="0" dirty="0" smtClean="0"/>
              <a:t> that a person’s confided in you or asked you not to tell anyone else. This does not just mean exposing another person’s sexual orientation. It could be any secret. </a:t>
            </a:r>
          </a:p>
          <a:p>
            <a:endParaRPr lang="en-US" baseline="0" dirty="0" smtClean="0"/>
          </a:p>
          <a:p>
            <a:r>
              <a:rPr lang="en-US" baseline="0" dirty="0" smtClean="0"/>
              <a:t>For example, they are doing something they shouldn’t be doing or they have a secret about something in their family life that they don’t want to get out – maybe a divorce in the family… they told you, but they don’t want anyone else to know yet.</a:t>
            </a:r>
          </a:p>
          <a:p>
            <a:endParaRPr lang="en-US" baseline="0" dirty="0" smtClean="0"/>
          </a:p>
          <a:p>
            <a:r>
              <a:rPr lang="en-US" dirty="0" smtClean="0"/>
              <a:t>There</a:t>
            </a:r>
            <a:r>
              <a:rPr lang="en-US" baseline="0" dirty="0" smtClean="0"/>
              <a:t> are times when someone might share a secret, but if their secret means that they or someone else might get hurt (they’re thinking about suicide or someone is abusing them), you should still tell an adult. Telling an adult to keep a friend safe is NOT outing. It’s helping!</a:t>
            </a:r>
          </a:p>
          <a:p>
            <a:endParaRPr lang="en-US" baseline="0" dirty="0" smtClean="0"/>
          </a:p>
          <a:p>
            <a:r>
              <a:rPr lang="en-US" baseline="0" dirty="0" smtClean="0"/>
              <a:t>Do you have any examples of outing that you’ve heard of or experienced?</a:t>
            </a:r>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8</a:t>
            </a:fld>
            <a:endParaRPr lang="en-US"/>
          </a:p>
        </p:txBody>
      </p:sp>
    </p:spTree>
    <p:extLst>
      <p:ext uri="{BB962C8B-B14F-4D97-AF65-F5344CB8AC3E}">
        <p14:creationId xmlns:p14="http://schemas.microsoft.com/office/powerpoint/2010/main" val="133652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Trickery</a:t>
            </a:r>
            <a:r>
              <a:rPr lang="en-US" baseline="0" dirty="0" smtClean="0"/>
              <a:t> is similar to impersonation, so a lot of times a person is lying to another person online or through other media to get information or get them to do something they wouldn’t normally do. When a person gets tricked, the target frequently feels ashamed that they allowed themselves to be tricked, which adds to the emotional bullying that’s happening.</a:t>
            </a:r>
          </a:p>
          <a:p>
            <a:endParaRPr lang="en-US" baseline="0" dirty="0" smtClean="0"/>
          </a:p>
          <a:p>
            <a:r>
              <a:rPr lang="en-US" baseline="0" dirty="0" smtClean="0"/>
              <a:t>An example might be pretending to be someone else to gain trust and get the target to flash the camera or share a passcode. How many of you have heard about Amanda Todd?</a:t>
            </a:r>
          </a:p>
          <a:p>
            <a:endParaRPr lang="en-US" baseline="0" dirty="0" smtClean="0"/>
          </a:p>
          <a:p>
            <a:r>
              <a:rPr lang="en-US" baseline="0" dirty="0" smtClean="0"/>
              <a:t>Amanda Todd was a teenage girl in Canada who was chatting online with someone she thought was a teenage boy. They developed a relationship, she started to trust him and thought she was developing feelings for him. He convinced her to flash the camera, and he saved the image. It turns out he was an older man who began to stalk her online. He sent the picture to her classmates and her family and tried to convince her to do things he wanted in real life. In addition to him, other people began bullying her as well. The pressure got to be too much and Amanda and her family moved to try to get away from him, but he continued to stalk her online and send pictures and nasty messages to her new classmates. She eventually died by suicide when she couldn’t escape all of the problems he caused.</a:t>
            </a:r>
          </a:p>
          <a:p>
            <a:endParaRPr lang="en-US" baseline="0" dirty="0" smtClean="0"/>
          </a:p>
          <a:p>
            <a:r>
              <a:rPr lang="en-US" baseline="0" dirty="0" smtClean="0"/>
              <a:t>Have you heard any other stories in the news or online of this happening?</a:t>
            </a:r>
            <a:endParaRPr lang="en-US" dirty="0"/>
          </a:p>
        </p:txBody>
      </p:sp>
      <p:sp>
        <p:nvSpPr>
          <p:cNvPr id="4" name="Slide Number Placeholder 3"/>
          <p:cNvSpPr>
            <a:spLocks noGrp="1"/>
          </p:cNvSpPr>
          <p:nvPr>
            <p:ph type="sldNum" sz="quarter" idx="10"/>
          </p:nvPr>
        </p:nvSpPr>
        <p:spPr/>
        <p:txBody>
          <a:bodyPr/>
          <a:lstStyle/>
          <a:p>
            <a:fld id="{591C753F-F2C2-4C69-B6E4-0D4B78FAF84A}" type="slidenum">
              <a:rPr lang="en-US" smtClean="0"/>
              <a:t>9</a:t>
            </a:fld>
            <a:endParaRPr lang="en-US"/>
          </a:p>
        </p:txBody>
      </p:sp>
    </p:spTree>
    <p:extLst>
      <p:ext uri="{BB962C8B-B14F-4D97-AF65-F5344CB8AC3E}">
        <p14:creationId xmlns:p14="http://schemas.microsoft.com/office/powerpoint/2010/main" val="128695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0A98AF03-7270-45C2-A683-C5E353EF01A5}" type="datetime4">
              <a:rPr lang="en-US" smtClean="0"/>
              <a:pPr/>
              <a:t>August 19, 2015</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B37D5FE-740C-46F5-801A-FA5477D9711F}"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FB5AFD-D735-4504-A039-ADEBB6448D55}" type="datetime4">
              <a:rPr lang="en-US" smtClean="0"/>
              <a:pPr/>
              <a:t>August 19, 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5C8118-FB93-4E87-B380-0175F2FE2167}" type="datetime4">
              <a:rPr lang="en-US" smtClean="0"/>
              <a:pPr/>
              <a:t>August 19, 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A93482-8E69-40F7-BCAD-5662A6CADB27}" type="datetime4">
              <a:rPr lang="en-US" smtClean="0"/>
              <a:pPr/>
              <a:t>August 19, 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FBB7EAE1-CAAC-4AEF-919E-158692B1E55E}" type="datetime4">
              <a:rPr lang="en-US" smtClean="0"/>
              <a:pPr/>
              <a:t>August 19, 2015</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B37D5FE-740C-46F5-801A-FA5477D9711F}"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25A706-D8F2-4D1A-855A-CADC92600C26}" type="datetime4">
              <a:rPr lang="en-US" smtClean="0"/>
              <a:pPr/>
              <a:t>August 19, 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B37D5FE-740C-46F5-801A-FA5477D9711F}"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9B4F123-1704-49AC-9D15-C4B1462B8014}" type="datetime4">
              <a:rPr lang="en-US" smtClean="0"/>
              <a:pPr/>
              <a:t>August 19, 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3127EC2-47FB-48A1-8644-C8A81DDAA119}" type="datetime4">
              <a:rPr lang="en-US" smtClean="0"/>
              <a:pPr/>
              <a:t>August 19, 2015</a:t>
            </a:fld>
            <a:endParaRPr lang="en-US"/>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8B37D5FE-740C-46F5-801A-FA5477D9711F}"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E3EC3ED-7435-49F9-84C8-03CCA2F8DEDB}" type="datetime4">
              <a:rPr lang="en-US" smtClean="0"/>
              <a:pPr/>
              <a:t>August 19, 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3FC49BF1-FCD3-4395-8FF6-0047AF66228E}" type="datetime4">
              <a:rPr lang="en-US" smtClean="0"/>
              <a:pPr/>
              <a:t>August 19, 2015</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B37D5FE-740C-46F5-801A-FA5477D9711F}"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A861222-2C8B-4501-BE87-6797EC025925}" type="datetime4">
              <a:rPr lang="en-US" smtClean="0"/>
              <a:pPr/>
              <a:t>August 19, 2015</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B37D5FE-740C-46F5-801A-FA5477D9711F}"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6C01193-8287-4834-A286-6B880643E934}" type="datetime4">
              <a:rPr lang="en-US" smtClean="0"/>
              <a:pPr/>
              <a:t>August 19, 2015</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B37D5FE-740C-46F5-801A-FA5477D9711F}"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ing.com/images/search?q=cyberbullying+keyboard+images&amp;qs=n&amp;form=QBIR&amp;pq=cyberbullying+keyboard+images&amp;sc=0-34&amp;sp=-1&amp;sk=#view=detail&amp;id=0DF5197BE70DEBF90E4CA48E0671FA45B3B208B1&amp;selectedIndex=3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OttRd-jKv8s9rM&amp;tbnid=1xJbmcqpEJlXuM:&amp;ved=0CAUQjRw&amp;url=http://cherry-spot.blogspot.com/2010/05/would-banning-anonymous-comments-reduce.html&amp;ei=hyfLUq_bCaqX2QWw2oE4&amp;psig=AFQjCNG6aeXmeREBwmT1mV5s8qeJ1eEhUQ&amp;ust=138913175643608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Keeping it Cyber Smart</a:t>
            </a: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6</a:t>
            </a:r>
            <a:r>
              <a:rPr lang="en-US" baseline="30000" dirty="0" smtClean="0"/>
              <a:t>th</a:t>
            </a:r>
            <a:r>
              <a:rPr lang="en-US" dirty="0" smtClean="0"/>
              <a:t> Grade Training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851461"/>
            <a:ext cx="3392215" cy="24836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379" y="4800599"/>
            <a:ext cx="4353107" cy="1520687"/>
          </a:xfrm>
          <a:prstGeom prst="rect">
            <a:avLst/>
          </a:prstGeom>
        </p:spPr>
      </p:pic>
      <p:sp>
        <p:nvSpPr>
          <p:cNvPr id="6" name="TextBox 5"/>
          <p:cNvSpPr txBox="1"/>
          <p:nvPr/>
        </p:nvSpPr>
        <p:spPr>
          <a:xfrm>
            <a:off x="464234" y="6409851"/>
            <a:ext cx="8243455" cy="461665"/>
          </a:xfrm>
          <a:prstGeom prst="rect">
            <a:avLst/>
          </a:prstGeom>
          <a:noFill/>
        </p:spPr>
        <p:txBody>
          <a:bodyPr wrap="square" rtlCol="0">
            <a:spAutoFit/>
          </a:bodyPr>
          <a:lstStyle/>
          <a:p>
            <a:r>
              <a:rPr lang="en-US" sz="1200" dirty="0" smtClean="0"/>
              <a:t>2013. Monica Lobenstein, 4-H Youth Development Agent and Alex Galston, AmeriCorps VISTA Member, Jackson County UW-Extension adapted from Annie Lisowski, Buffalo County UW-Extension 4-H Youth Development Agent.</a:t>
            </a:r>
          </a:p>
        </p:txBody>
      </p:sp>
    </p:spTree>
    <p:extLst>
      <p:ext uri="{BB962C8B-B14F-4D97-AF65-F5344CB8AC3E}">
        <p14:creationId xmlns:p14="http://schemas.microsoft.com/office/powerpoint/2010/main" val="1595776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EXCLUSION</a:t>
            </a:r>
            <a:endParaRPr lang="en-US" dirty="0"/>
          </a:p>
        </p:txBody>
      </p:sp>
      <p:sp>
        <p:nvSpPr>
          <p:cNvPr id="2" name="Text Placeholder 1"/>
          <p:cNvSpPr>
            <a:spLocks noGrp="1"/>
          </p:cNvSpPr>
          <p:nvPr>
            <p:ph type="body" idx="1"/>
          </p:nvPr>
        </p:nvSpPr>
        <p:spPr/>
        <p:txBody>
          <a:bodyPr/>
          <a:lstStyle/>
          <a:p>
            <a:r>
              <a:rPr lang="en-US" dirty="0"/>
              <a:t>Keeping someone from </a:t>
            </a:r>
            <a:r>
              <a:rPr lang="en-US" dirty="0">
                <a:solidFill>
                  <a:schemeClr val="accent3"/>
                </a:solidFill>
              </a:rPr>
              <a:t>being your friend online</a:t>
            </a:r>
            <a:r>
              <a:rPr lang="en-US" dirty="0"/>
              <a:t> or part of the group just to be mean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14800"/>
            <a:ext cx="4419600" cy="250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209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CYBERSTALKING</a:t>
            </a:r>
            <a:endParaRPr lang="en-US" dirty="0"/>
          </a:p>
        </p:txBody>
      </p:sp>
      <p:sp>
        <p:nvSpPr>
          <p:cNvPr id="2" name="Text Placeholder 1"/>
          <p:cNvSpPr>
            <a:spLocks noGrp="1"/>
          </p:cNvSpPr>
          <p:nvPr>
            <p:ph type="body" idx="1"/>
          </p:nvPr>
        </p:nvSpPr>
        <p:spPr/>
        <p:txBody>
          <a:bodyPr/>
          <a:lstStyle/>
          <a:p>
            <a:r>
              <a:rPr lang="en-US" dirty="0"/>
              <a:t>Harassment that includes </a:t>
            </a:r>
            <a:r>
              <a:rPr lang="en-US" dirty="0">
                <a:solidFill>
                  <a:schemeClr val="accent3"/>
                </a:solidFill>
              </a:rPr>
              <a:t>threats</a:t>
            </a:r>
            <a:r>
              <a:rPr lang="en-US" dirty="0"/>
              <a:t> or makes someone very scared </a:t>
            </a:r>
          </a:p>
          <a:p>
            <a:endParaRPr lang="en-US" dirty="0"/>
          </a:p>
        </p:txBody>
      </p:sp>
      <p:pic>
        <p:nvPicPr>
          <p:cNvPr id="4" name="Picture 2" descr="http://www.atg.wa.gov/uploadedImages/Home/Safeguarding_Consumers/Internet_Safety/Images/On_the_Go/bully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871" y="3810000"/>
            <a:ext cx="280035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977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Escape</a:t>
            </a:r>
            <a:endParaRPr lang="en-US" dirty="0"/>
          </a:p>
        </p:txBody>
      </p:sp>
      <p:sp>
        <p:nvSpPr>
          <p:cNvPr id="3" name="Content Placeholder 2"/>
          <p:cNvSpPr>
            <a:spLocks noGrp="1"/>
          </p:cNvSpPr>
          <p:nvPr>
            <p:ph idx="1"/>
          </p:nvPr>
        </p:nvSpPr>
        <p:spPr>
          <a:xfrm>
            <a:off x="609600" y="2402006"/>
            <a:ext cx="3940640" cy="3508977"/>
          </a:xfrm>
        </p:spPr>
        <p:txBody>
          <a:bodyPr>
            <a:normAutofit fontScale="92500"/>
          </a:bodyPr>
          <a:lstStyle/>
          <a:p>
            <a:pPr marL="342900" lvl="1"/>
            <a:r>
              <a:rPr lang="en-US" sz="2800" dirty="0">
                <a:solidFill>
                  <a:schemeClr val="tx1"/>
                </a:solidFill>
              </a:rPr>
              <a:t>Unlike being bullied at school cyberbullying can invade every aspect of your life and follow you where ever you go including your own bedroom</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448" y="3124200"/>
            <a:ext cx="3840481" cy="320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644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Dealing with Cyberbullies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Four R’s of Cyberbullying</a:t>
            </a:r>
          </a:p>
          <a:p>
            <a:pPr lvl="1"/>
            <a:endParaRPr lang="en-US" dirty="0" smtClean="0"/>
          </a:p>
          <a:p>
            <a:pPr lvl="1"/>
            <a:r>
              <a:rPr lang="en-US" sz="3600" b="1" dirty="0" smtClean="0">
                <a:solidFill>
                  <a:schemeClr val="accent6"/>
                </a:solidFill>
              </a:rPr>
              <a:t>Recognize </a:t>
            </a:r>
            <a:endParaRPr lang="en-US" sz="3600" b="1" dirty="0">
              <a:solidFill>
                <a:schemeClr val="accent6"/>
              </a:solidFill>
            </a:endParaRPr>
          </a:p>
          <a:p>
            <a:pPr lvl="1"/>
            <a:endParaRPr lang="en-US" sz="3600" b="1" dirty="0" smtClean="0">
              <a:solidFill>
                <a:schemeClr val="accent6"/>
              </a:solidFill>
            </a:endParaRPr>
          </a:p>
          <a:p>
            <a:pPr lvl="1"/>
            <a:r>
              <a:rPr lang="en-US" sz="3600" b="1" dirty="0" smtClean="0">
                <a:solidFill>
                  <a:schemeClr val="accent6"/>
                </a:solidFill>
              </a:rPr>
              <a:t>Refuse </a:t>
            </a:r>
            <a:endParaRPr lang="en-US" sz="3600" b="1" dirty="0">
              <a:solidFill>
                <a:schemeClr val="accent6"/>
              </a:solidFill>
            </a:endParaRPr>
          </a:p>
          <a:p>
            <a:pPr lvl="1"/>
            <a:endParaRPr lang="en-US" sz="3600" b="1" dirty="0" smtClean="0">
              <a:solidFill>
                <a:schemeClr val="accent6"/>
              </a:solidFill>
            </a:endParaRPr>
          </a:p>
          <a:p>
            <a:pPr lvl="1"/>
            <a:r>
              <a:rPr lang="en-US" sz="3600" b="1" dirty="0">
                <a:solidFill>
                  <a:schemeClr val="accent6"/>
                </a:solidFill>
              </a:rPr>
              <a:t>Record </a:t>
            </a:r>
            <a:endParaRPr lang="en-US" sz="3600" b="1" dirty="0" smtClean="0">
              <a:solidFill>
                <a:schemeClr val="accent6"/>
              </a:solidFill>
            </a:endParaRPr>
          </a:p>
          <a:p>
            <a:pPr lvl="1"/>
            <a:endParaRPr lang="en-US" sz="3600" b="1" dirty="0">
              <a:solidFill>
                <a:schemeClr val="accent6"/>
              </a:solidFill>
            </a:endParaRPr>
          </a:p>
          <a:p>
            <a:pPr lvl="1"/>
            <a:r>
              <a:rPr lang="en-US" sz="3600" b="1" dirty="0" smtClean="0">
                <a:solidFill>
                  <a:schemeClr val="accent6"/>
                </a:solidFill>
              </a:rPr>
              <a:t>Report </a:t>
            </a:r>
            <a:endParaRPr lang="en-US" sz="3600" b="1" dirty="0">
              <a:solidFill>
                <a:schemeClr val="accent6"/>
              </a:solidFill>
            </a:endParaRPr>
          </a:p>
          <a:p>
            <a:pPr lvl="1"/>
            <a:endParaRPr lang="en-US" sz="3600" b="1" dirty="0" smtClean="0">
              <a:solidFill>
                <a:schemeClr val="accent6"/>
              </a:solidFill>
            </a:endParaRPr>
          </a:p>
          <a:p>
            <a:pPr lvl="1"/>
            <a:endParaRPr lang="en-US" sz="3600" b="1" dirty="0" smtClean="0">
              <a:solidFill>
                <a:schemeClr val="accent6"/>
              </a:solidFill>
            </a:endParaRPr>
          </a:p>
        </p:txBody>
      </p:sp>
      <p:pic>
        <p:nvPicPr>
          <p:cNvPr id="4" name="Picture 3" descr="th?id=H">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352800"/>
            <a:ext cx="3419475" cy="2867025"/>
          </a:xfrm>
          <a:prstGeom prst="rect">
            <a:avLst/>
          </a:prstGeom>
          <a:noFill/>
          <a:ln>
            <a:noFill/>
          </a:ln>
        </p:spPr>
      </p:pic>
    </p:spTree>
    <p:extLst>
      <p:ext uri="{BB962C8B-B14F-4D97-AF65-F5344CB8AC3E}">
        <p14:creationId xmlns:p14="http://schemas.microsoft.com/office/powerpoint/2010/main" val="372387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206" y="533400"/>
            <a:ext cx="7024744" cy="1143000"/>
          </a:xfrm>
        </p:spPr>
        <p:txBody>
          <a:bodyPr/>
          <a:lstStyle/>
          <a:p>
            <a:r>
              <a:rPr lang="en-US" dirty="0" smtClean="0"/>
              <a:t>Think Before You Post</a:t>
            </a:r>
            <a:endParaRPr lang="en-US" dirty="0"/>
          </a:p>
        </p:txBody>
      </p:sp>
      <p:sp>
        <p:nvSpPr>
          <p:cNvPr id="3" name="Content Placeholder 2"/>
          <p:cNvSpPr>
            <a:spLocks noGrp="1"/>
          </p:cNvSpPr>
          <p:nvPr>
            <p:ph idx="1"/>
          </p:nvPr>
        </p:nvSpPr>
        <p:spPr>
          <a:xfrm>
            <a:off x="1066800" y="1828800"/>
            <a:ext cx="6777317" cy="1295400"/>
          </a:xfrm>
        </p:spPr>
        <p:txBody>
          <a:bodyPr>
            <a:normAutofit fontScale="55000" lnSpcReduction="20000"/>
          </a:bodyPr>
          <a:lstStyle/>
          <a:p>
            <a:r>
              <a:rPr lang="en-US" dirty="0" smtClean="0"/>
              <a:t>What you do in cyberworld does have consequences in the real world. </a:t>
            </a:r>
          </a:p>
          <a:p>
            <a:endParaRPr lang="en-US" dirty="0"/>
          </a:p>
          <a:p>
            <a:r>
              <a:rPr lang="en-US" dirty="0" smtClean="0"/>
              <a:t>You are not </a:t>
            </a:r>
            <a:r>
              <a:rPr lang="en-US" dirty="0" smtClean="0">
                <a:solidFill>
                  <a:schemeClr val="accent3"/>
                </a:solidFill>
              </a:rPr>
              <a:t>anonymous</a:t>
            </a:r>
            <a:r>
              <a:rPr lang="en-US" dirty="0" smtClean="0"/>
              <a:t> online – this means you can’t hide! </a:t>
            </a:r>
          </a:p>
          <a:p>
            <a:endParaRPr lang="en-US" dirty="0"/>
          </a:p>
          <a:p>
            <a:endParaRPr lang="en-US" dirty="0" smtClean="0"/>
          </a:p>
          <a:p>
            <a:endParaRPr lang="en-US" dirty="0"/>
          </a:p>
          <a:p>
            <a:endParaRPr lang="en-US" dirty="0"/>
          </a:p>
        </p:txBody>
      </p:sp>
      <p:pic>
        <p:nvPicPr>
          <p:cNvPr id="2050" name="Picture 2" descr="http://spicylearning.files.wordpress.com/2010/11/think-before-you-post.jpg?w=710&amp;h=3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402639"/>
            <a:ext cx="6248400" cy="283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936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kids cyberbully?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Angry at someone</a:t>
            </a:r>
          </a:p>
          <a:p>
            <a:r>
              <a:rPr lang="en-US" dirty="0" smtClean="0"/>
              <a:t>Want revenge </a:t>
            </a:r>
          </a:p>
          <a:p>
            <a:r>
              <a:rPr lang="en-US" dirty="0" smtClean="0"/>
              <a:t>Bored</a:t>
            </a:r>
            <a:endParaRPr lang="en-US" dirty="0"/>
          </a:p>
          <a:p>
            <a:r>
              <a:rPr lang="en-US" dirty="0" smtClean="0"/>
              <a:t>Get Attention </a:t>
            </a:r>
            <a:endParaRPr lang="en-US" dirty="0"/>
          </a:p>
          <a:p>
            <a:r>
              <a:rPr lang="en-US" dirty="0"/>
              <a:t>Do it by accident</a:t>
            </a:r>
          </a:p>
          <a:p>
            <a:r>
              <a:rPr lang="en-US" dirty="0" smtClean="0"/>
              <a:t>Be more popular</a:t>
            </a:r>
            <a:endParaRPr lang="en-US" dirty="0"/>
          </a:p>
          <a:p>
            <a:r>
              <a:rPr lang="en-US" dirty="0" smtClean="0"/>
              <a:t>Defend self or friends</a:t>
            </a:r>
          </a:p>
          <a:p>
            <a:endParaRPr lang="en-US" dirty="0"/>
          </a:p>
          <a:p>
            <a:r>
              <a:rPr lang="en-US" dirty="0" smtClean="0"/>
              <a:t>No matter the reason it can get you in trouble at school or with the police!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424" y="1828800"/>
            <a:ext cx="2771775" cy="2546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430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Meanness Multiplies</a:t>
            </a:r>
            <a:endParaRPr lang="en-US" dirty="0"/>
          </a:p>
        </p:txBody>
      </p:sp>
      <p:sp>
        <p:nvSpPr>
          <p:cNvPr id="3" name="Content Placeholder 2"/>
          <p:cNvSpPr>
            <a:spLocks noGrp="1"/>
          </p:cNvSpPr>
          <p:nvPr>
            <p:ph idx="1"/>
          </p:nvPr>
        </p:nvSpPr>
        <p:spPr/>
        <p:txBody>
          <a:bodyPr/>
          <a:lstStyle/>
          <a:p>
            <a:r>
              <a:rPr lang="en-US" dirty="0" smtClean="0"/>
              <a:t> 1 in 2 cyberbullying messages is forwarded to more people</a:t>
            </a:r>
          </a:p>
          <a:p>
            <a:endParaRPr lang="en-US" dirty="0"/>
          </a:p>
          <a:p>
            <a:r>
              <a:rPr lang="en-US" dirty="0" smtClean="0"/>
              <a:t>It’s hard to stop rumors from spreading online and their effects can be permanent. </a:t>
            </a:r>
          </a:p>
          <a:p>
            <a:pPr lvl="1"/>
            <a:r>
              <a:rPr lang="en-US" dirty="0" smtClean="0"/>
              <a:t> Water </a:t>
            </a:r>
            <a:r>
              <a:rPr lang="en-US" dirty="0"/>
              <a:t>= </a:t>
            </a:r>
            <a:r>
              <a:rPr lang="en-US" dirty="0" smtClean="0"/>
              <a:t>Rumor</a:t>
            </a:r>
            <a:endParaRPr lang="en-US" dirty="0"/>
          </a:p>
          <a:p>
            <a:pPr lvl="1"/>
            <a:r>
              <a:rPr lang="en-US" dirty="0"/>
              <a:t> Powder = </a:t>
            </a:r>
            <a:r>
              <a:rPr lang="en-US" dirty="0" smtClean="0"/>
              <a:t>Truth</a:t>
            </a:r>
            <a:endParaRPr lang="en-US" dirty="0"/>
          </a:p>
          <a:p>
            <a:pPr lvl="1"/>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214191"/>
            <a:ext cx="2971800" cy="2401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689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you do?</a:t>
            </a:r>
            <a:endParaRPr lang="en-US" dirty="0"/>
          </a:p>
        </p:txBody>
      </p:sp>
      <p:sp>
        <p:nvSpPr>
          <p:cNvPr id="3" name="Content Placeholder 2"/>
          <p:cNvSpPr>
            <a:spLocks noGrp="1"/>
          </p:cNvSpPr>
          <p:nvPr>
            <p:ph idx="1"/>
          </p:nvPr>
        </p:nvSpPr>
        <p:spPr/>
        <p:txBody>
          <a:bodyPr/>
          <a:lstStyle/>
          <a:p>
            <a:r>
              <a:rPr lang="en-US" dirty="0" smtClean="0"/>
              <a:t>Chris takes a picture of Sam in the locker room and posts in on Facebook. You’re friends with both of them on Facebook and see the picture. There are a lot of mean comments about it and several people have shared it. </a:t>
            </a:r>
            <a:endParaRPr lang="en-US" dirty="0"/>
          </a:p>
        </p:txBody>
      </p:sp>
    </p:spTree>
    <p:extLst>
      <p:ext uri="{BB962C8B-B14F-4D97-AF65-F5344CB8AC3E}">
        <p14:creationId xmlns:p14="http://schemas.microsoft.com/office/powerpoint/2010/main" val="4188718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you do?</a:t>
            </a:r>
            <a:endParaRPr lang="en-US" dirty="0"/>
          </a:p>
        </p:txBody>
      </p:sp>
      <p:sp>
        <p:nvSpPr>
          <p:cNvPr id="3" name="Content Placeholder 2"/>
          <p:cNvSpPr>
            <a:spLocks noGrp="1"/>
          </p:cNvSpPr>
          <p:nvPr>
            <p:ph idx="1"/>
          </p:nvPr>
        </p:nvSpPr>
        <p:spPr/>
        <p:txBody>
          <a:bodyPr/>
          <a:lstStyle/>
          <a:p>
            <a:r>
              <a:rPr lang="en-US" dirty="0" smtClean="0"/>
              <a:t>David and Maria rush home after school many days to text their friends on their cell phones. Their parents let them text their friends, but they haven’t told their parents that every day for a week they received messages from someone they don’t know that are mean. “I hate you!” “You are so stupid.” “I’m going to beat you up!” </a:t>
            </a:r>
            <a:endParaRPr lang="en-US" dirty="0"/>
          </a:p>
        </p:txBody>
      </p:sp>
    </p:spTree>
    <p:extLst>
      <p:ext uri="{BB962C8B-B14F-4D97-AF65-F5344CB8AC3E}">
        <p14:creationId xmlns:p14="http://schemas.microsoft.com/office/powerpoint/2010/main" val="831171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5122" name="Picture 2" descr="http://www.londontopic.ca/artimages/md/SeaofpinkBullyingStopH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95600"/>
            <a:ext cx="28575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59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cyberbullying?</a:t>
            </a:r>
            <a:endParaRPr lang="en-US" dirty="0"/>
          </a:p>
        </p:txBody>
      </p:sp>
      <p:sp>
        <p:nvSpPr>
          <p:cNvPr id="3" name="Content Placeholder 2"/>
          <p:cNvSpPr>
            <a:spLocks noGrp="1"/>
          </p:cNvSpPr>
          <p:nvPr>
            <p:ph idx="1"/>
          </p:nvPr>
        </p:nvSpPr>
        <p:spPr>
          <a:xfrm>
            <a:off x="1043493" y="2323652"/>
            <a:ext cx="3833307" cy="3772348"/>
          </a:xfrm>
        </p:spPr>
        <p:txBody>
          <a:bodyPr>
            <a:normAutofit fontScale="92500" lnSpcReduction="20000"/>
          </a:bodyPr>
          <a:lstStyle/>
          <a:p>
            <a:r>
              <a:rPr lang="en-US" dirty="0" smtClean="0"/>
              <a:t>Cyberbullying </a:t>
            </a:r>
            <a:r>
              <a:rPr lang="en-US" dirty="0"/>
              <a:t>is sending or posting </a:t>
            </a:r>
            <a:r>
              <a:rPr lang="en-US" dirty="0" smtClean="0"/>
              <a:t>mean or embarrassing text </a:t>
            </a:r>
            <a:r>
              <a:rPr lang="en-US" dirty="0"/>
              <a:t>or </a:t>
            </a:r>
            <a:r>
              <a:rPr lang="en-US" dirty="0" smtClean="0"/>
              <a:t>images using </a:t>
            </a:r>
            <a:r>
              <a:rPr lang="en-US" dirty="0"/>
              <a:t>the Internet or things like cell phones </a:t>
            </a:r>
            <a:r>
              <a:rPr lang="en-US" dirty="0" smtClean="0"/>
              <a:t>and video game devices</a:t>
            </a:r>
            <a:endParaRPr lang="en-US" dirty="0"/>
          </a:p>
        </p:txBody>
      </p:sp>
      <p:pic>
        <p:nvPicPr>
          <p:cNvPr id="7" name="Content Placeholder 3" descr="http://www.briansmithonline.com/safety/images/cyberbully.jpg"/>
          <p:cNvPicPr>
            <a:picLocks/>
          </p:cNvPicPr>
          <p:nvPr/>
        </p:nvPicPr>
        <p:blipFill>
          <a:blip r:embed="rId3" cstate="print">
            <a:grayscl/>
          </a:blip>
          <a:stretch>
            <a:fillRect/>
          </a:stretch>
        </p:blipFill>
        <p:spPr bwMode="auto">
          <a:xfrm>
            <a:off x="5105400" y="2590800"/>
            <a:ext cx="2895600" cy="2590800"/>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3746012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friend?</a:t>
            </a:r>
            <a:endParaRPr lang="en-US" dirty="0"/>
          </a:p>
        </p:txBody>
      </p:sp>
      <p:sp>
        <p:nvSpPr>
          <p:cNvPr id="3" name="Content Placeholder 2"/>
          <p:cNvSpPr>
            <a:spLocks noGrp="1"/>
          </p:cNvSpPr>
          <p:nvPr>
            <p:ph idx="1"/>
          </p:nvPr>
        </p:nvSpPr>
        <p:spPr>
          <a:xfrm>
            <a:off x="1043493" y="2323652"/>
            <a:ext cx="4061907" cy="3508977"/>
          </a:xfrm>
        </p:spPr>
        <p:txBody>
          <a:bodyPr>
            <a:normAutofit fontScale="92500" lnSpcReduction="10000"/>
          </a:bodyPr>
          <a:lstStyle/>
          <a:p>
            <a:r>
              <a:rPr lang="en-US" dirty="0"/>
              <a:t>A “friend” is NOT a person:</a:t>
            </a:r>
          </a:p>
          <a:p>
            <a:pPr lvl="1"/>
            <a:r>
              <a:rPr lang="en-US" dirty="0"/>
              <a:t>You first met online</a:t>
            </a:r>
          </a:p>
          <a:p>
            <a:pPr lvl="1"/>
            <a:r>
              <a:rPr lang="en-US" dirty="0"/>
              <a:t>You have only met once</a:t>
            </a:r>
          </a:p>
          <a:p>
            <a:pPr lvl="1"/>
            <a:r>
              <a:rPr lang="en-US" dirty="0"/>
              <a:t>Who is a friend of a friend</a:t>
            </a:r>
          </a:p>
          <a:p>
            <a:pPr lvl="1"/>
            <a:r>
              <a:rPr lang="en-US" dirty="0"/>
              <a:t>Who only “likes” you online</a:t>
            </a:r>
          </a:p>
          <a:p>
            <a:endParaRPr lang="en-US" dirty="0"/>
          </a:p>
        </p:txBody>
      </p:sp>
      <p:pic>
        <p:nvPicPr>
          <p:cNvPr id="4098" name="Picture 2" descr="http://www.straighterline.com/blog/assets/content/KIDS_AT_COMPU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590800"/>
            <a:ext cx="3006725" cy="300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26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FLAMING</a:t>
            </a:r>
            <a:endParaRPr lang="en-US" dirty="0"/>
          </a:p>
        </p:txBody>
      </p:sp>
      <p:sp>
        <p:nvSpPr>
          <p:cNvPr id="2" name="Text Placeholder 1"/>
          <p:cNvSpPr>
            <a:spLocks noGrp="1"/>
          </p:cNvSpPr>
          <p:nvPr>
            <p:ph type="body" idx="1"/>
          </p:nvPr>
        </p:nvSpPr>
        <p:spPr/>
        <p:txBody>
          <a:bodyPr/>
          <a:lstStyle/>
          <a:p>
            <a:r>
              <a:rPr lang="en-US" dirty="0" smtClean="0">
                <a:solidFill>
                  <a:schemeClr val="accent3"/>
                </a:solidFill>
              </a:rPr>
              <a:t>Online </a:t>
            </a:r>
            <a:r>
              <a:rPr lang="en-US" dirty="0">
                <a:solidFill>
                  <a:schemeClr val="accent3"/>
                </a:solidFill>
              </a:rPr>
              <a:t>fights, </a:t>
            </a:r>
            <a:r>
              <a:rPr lang="en-US" dirty="0"/>
              <a:t>angry messages or swear words</a:t>
            </a:r>
          </a:p>
          <a:p>
            <a:endParaRPr lang="en-US" dirty="0"/>
          </a:p>
        </p:txBody>
      </p:sp>
      <p:pic>
        <p:nvPicPr>
          <p:cNvPr id="7" name="Picture 2" descr="http://mrbarlow.files.wordpress.com/2009/07/swear-w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399" y="4191000"/>
            <a:ext cx="2563409"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379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HARASSMENT</a:t>
            </a:r>
            <a:endParaRPr lang="en-US" dirty="0"/>
          </a:p>
        </p:txBody>
      </p:sp>
      <p:sp>
        <p:nvSpPr>
          <p:cNvPr id="2" name="Text Placeholder 1"/>
          <p:cNvSpPr>
            <a:spLocks noGrp="1"/>
          </p:cNvSpPr>
          <p:nvPr>
            <p:ph type="body" idx="1"/>
          </p:nvPr>
        </p:nvSpPr>
        <p:spPr/>
        <p:txBody>
          <a:bodyPr/>
          <a:lstStyle/>
          <a:p>
            <a:r>
              <a:rPr lang="en-US" dirty="0"/>
              <a:t>Always bothering someone by sending </a:t>
            </a:r>
            <a:r>
              <a:rPr lang="en-US" dirty="0">
                <a:solidFill>
                  <a:schemeClr val="accent3"/>
                </a:solidFill>
              </a:rPr>
              <a:t>mean messages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184" y="4419600"/>
            <a:ext cx="3275954" cy="2210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596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DENIGRATION</a:t>
            </a:r>
            <a:endParaRPr lang="en-US" dirty="0"/>
          </a:p>
        </p:txBody>
      </p:sp>
      <p:sp>
        <p:nvSpPr>
          <p:cNvPr id="2" name="Text Placeholder 1"/>
          <p:cNvSpPr>
            <a:spLocks noGrp="1"/>
          </p:cNvSpPr>
          <p:nvPr>
            <p:ph type="body" idx="1"/>
          </p:nvPr>
        </p:nvSpPr>
        <p:spPr/>
        <p:txBody>
          <a:bodyPr/>
          <a:lstStyle/>
          <a:p>
            <a:r>
              <a:rPr lang="en-US" dirty="0"/>
              <a:t>Sending or posting </a:t>
            </a:r>
            <a:r>
              <a:rPr lang="en-US" dirty="0">
                <a:solidFill>
                  <a:schemeClr val="accent3"/>
                </a:solidFill>
              </a:rPr>
              <a:t>gossip or rumors </a:t>
            </a:r>
            <a:r>
              <a:rPr lang="en-US" dirty="0"/>
              <a:t>about a person to ruin their reputation or friendships</a:t>
            </a:r>
          </a:p>
          <a:p>
            <a:endParaRPr lang="en-US" dirty="0"/>
          </a:p>
        </p:txBody>
      </p:sp>
      <p:pic>
        <p:nvPicPr>
          <p:cNvPr id="4" name="Picture 2" descr="C:\Documents and Settings\annie.hobson\Local Settings\Temporary Internet Files\Content.IE5\VH36X8WU\MP9004484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343400"/>
            <a:ext cx="27622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628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IMPERSONATION</a:t>
            </a:r>
            <a:endParaRPr lang="en-US" dirty="0"/>
          </a:p>
        </p:txBody>
      </p:sp>
      <p:sp>
        <p:nvSpPr>
          <p:cNvPr id="2" name="Text Placeholder 1"/>
          <p:cNvSpPr>
            <a:spLocks noGrp="1"/>
          </p:cNvSpPr>
          <p:nvPr>
            <p:ph type="body" idx="1"/>
          </p:nvPr>
        </p:nvSpPr>
        <p:spPr/>
        <p:txBody>
          <a:bodyPr/>
          <a:lstStyle/>
          <a:p>
            <a:r>
              <a:rPr lang="en-US" dirty="0">
                <a:solidFill>
                  <a:schemeClr val="accent3"/>
                </a:solidFill>
              </a:rPr>
              <a:t>Pretending to be someone else </a:t>
            </a:r>
            <a:r>
              <a:rPr lang="en-US" dirty="0"/>
              <a:t>online to get them in trouble or ruin their reputation or friendships</a:t>
            </a:r>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7192" y="4538410"/>
            <a:ext cx="3009900" cy="2014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005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OUTING</a:t>
            </a:r>
            <a:endParaRPr lang="en-US" dirty="0"/>
          </a:p>
        </p:txBody>
      </p:sp>
      <p:sp>
        <p:nvSpPr>
          <p:cNvPr id="2" name="Text Placeholder 1"/>
          <p:cNvSpPr>
            <a:spLocks noGrp="1"/>
          </p:cNvSpPr>
          <p:nvPr>
            <p:ph type="body" idx="1"/>
          </p:nvPr>
        </p:nvSpPr>
        <p:spPr/>
        <p:txBody>
          <a:bodyPr/>
          <a:lstStyle/>
          <a:p>
            <a:r>
              <a:rPr lang="en-US" dirty="0">
                <a:solidFill>
                  <a:schemeClr val="accent3"/>
                </a:solidFill>
              </a:rPr>
              <a:t>Sharing someone’s secrets </a:t>
            </a:r>
            <a:r>
              <a:rPr lang="en-US" dirty="0"/>
              <a:t>or embarrassing information or photos online</a:t>
            </a:r>
          </a:p>
          <a:p>
            <a:endParaRPr lang="en-US" dirty="0"/>
          </a:p>
        </p:txBody>
      </p:sp>
      <p:pic>
        <p:nvPicPr>
          <p:cNvPr id="4" name="Picture 4" descr="C:\Documents and Settings\annie.hobson\Local Settings\Temporary Internet Files\Content.IE5\NCY5EZUP\MP9004093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1148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739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TRICKERY</a:t>
            </a:r>
            <a:endParaRPr lang="en-US" dirty="0"/>
          </a:p>
        </p:txBody>
      </p:sp>
      <p:sp>
        <p:nvSpPr>
          <p:cNvPr id="2" name="Text Placeholder 1"/>
          <p:cNvSpPr>
            <a:spLocks noGrp="1"/>
          </p:cNvSpPr>
          <p:nvPr>
            <p:ph type="body" idx="1"/>
          </p:nvPr>
        </p:nvSpPr>
        <p:spPr/>
        <p:txBody>
          <a:bodyPr/>
          <a:lstStyle/>
          <a:p>
            <a:r>
              <a:rPr lang="en-US" dirty="0">
                <a:solidFill>
                  <a:schemeClr val="accent3"/>
                </a:solidFill>
              </a:rPr>
              <a:t>Tricking someone </a:t>
            </a:r>
            <a:r>
              <a:rPr lang="en-US" dirty="0"/>
              <a:t>into revealing secrets or embarrassing information, then sharing it online</a:t>
            </a:r>
          </a:p>
          <a:p>
            <a:endParaRPr lang="en-US" dirty="0"/>
          </a:p>
        </p:txBody>
      </p:sp>
      <p:pic>
        <p:nvPicPr>
          <p:cNvPr id="3074" name="Picture 2" descr="http://1.bp.blogspot.com/_BmceFykviCc/S-fPme86uuI/AAAAAAAAABc/XNhaNFDcXKY/s320/cyberbullying.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526157" y="4267200"/>
            <a:ext cx="2867025" cy="222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0215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2111</TotalTime>
  <Words>2836</Words>
  <Application>Microsoft Office PowerPoint</Application>
  <PresentationFormat>On-screen Show (4:3)</PresentationFormat>
  <Paragraphs>220</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Rockwell</vt:lpstr>
      <vt:lpstr>Wingdings 2</vt:lpstr>
      <vt:lpstr>Foundry</vt:lpstr>
      <vt:lpstr>Keeping it Cyber Smart</vt:lpstr>
      <vt:lpstr>What is cyberbullying?</vt:lpstr>
      <vt:lpstr>Who is a friend?</vt:lpstr>
      <vt:lpstr>FLAMING</vt:lpstr>
      <vt:lpstr>HARASSMENT</vt:lpstr>
      <vt:lpstr>DENIGRATION</vt:lpstr>
      <vt:lpstr>IMPERSONATION</vt:lpstr>
      <vt:lpstr>OUTING</vt:lpstr>
      <vt:lpstr>TRICKERY</vt:lpstr>
      <vt:lpstr>EXCLUSION</vt:lpstr>
      <vt:lpstr>CYBERSTALKING</vt:lpstr>
      <vt:lpstr>No Escape</vt:lpstr>
      <vt:lpstr>Dealing with Cyberbullies</vt:lpstr>
      <vt:lpstr>Think Before You Post</vt:lpstr>
      <vt:lpstr>Why do kids cyberbully?</vt:lpstr>
      <vt:lpstr>Meanness Multiplies</vt:lpstr>
      <vt:lpstr>What would you do?</vt:lpstr>
      <vt:lpstr>What would you do?</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it Clean &amp; Cyber Smart</dc:title>
  <dc:creator>Annie Lisowski</dc:creator>
  <cp:lastModifiedBy>Lobenstein,Monica</cp:lastModifiedBy>
  <cp:revision>44</cp:revision>
  <cp:lastPrinted>2013-01-24T15:21:41Z</cp:lastPrinted>
  <dcterms:created xsi:type="dcterms:W3CDTF">2011-04-14T18:17:04Z</dcterms:created>
  <dcterms:modified xsi:type="dcterms:W3CDTF">2015-08-19T15:32:21Z</dcterms:modified>
</cp:coreProperties>
</file>